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media/image3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 b="def" i="def"/>
      <a:tcStyle>
        <a:tcBdr/>
        <a:fill>
          <a:solidFill>
            <a:srgbClr val="DDDBCF"/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AC9C8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4C8"/>
          </a:solidFill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78889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888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DBDBD"/>
          </a:solidFill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F2817"/>
              </a:solidFill>
              <a:prstDash val="solid"/>
              <a:miter lim="400000"/>
            </a:ln>
          </a:bottom>
          <a:insideH>
            <a:ln w="12700" cap="flat">
              <a:solidFill>
                <a:srgbClr val="8F281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8341D"/>
          </a:solidFill>
        </a:fill>
      </a:tcStyle>
    </a:firstRow>
  </a:tblStyle>
  <a:tblStyle styleId="{C7B018BB-80A7-4F77-B60F-C8B233D01FF8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0EEE0"/>
          </a:solidFill>
        </a:fill>
      </a:tcStyle>
    </a:wholeTbl>
    <a:band2H>
      <a:tcTxStyle b="def" i="def"/>
      <a:tcStyle>
        <a:tcBdr/>
        <a:fill>
          <a:solidFill>
            <a:srgbClr val="F0EEE0">
              <a:alpha val="93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solidFill>
                <a:srgbClr val="AC9C88"/>
              </a:solidFill>
              <a:prstDash val="solid"/>
              <a:miter lim="400000"/>
            </a:ln>
          </a:left>
          <a:right>
            <a:ln w="25400" cap="flat">
              <a:solidFill>
                <a:srgbClr val="AC9C88"/>
              </a:solidFill>
              <a:prstDash val="solid"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5F5857"/>
              </a:solidFill>
              <a:prstDash val="solid"/>
              <a:miter lim="400000"/>
            </a:ln>
          </a:bottom>
          <a:insideH>
            <a:ln w="12700" cap="flat">
              <a:solidFill>
                <a:srgbClr val="97231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F5857"/>
              </a:solidFill>
              <a:prstDash val="solid"/>
              <a:miter lim="400000"/>
            </a:ln>
          </a:top>
          <a:bottom>
            <a:ln w="254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B1401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0EEE0"/>
          </a:solidFill>
        </a:fill>
      </a:tcStyle>
    </a:wholeTbl>
    <a:band2H>
      <a:tcTxStyle b="def" i="def"/>
      <a:tcStyle>
        <a:tcBdr/>
        <a:fill>
          <a:solidFill>
            <a:srgbClr val="F0EEE0">
              <a:alpha val="93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4C8"/>
          </a:solidFill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29124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4AA2A"/>
          </a:solidFill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58585"/>
          </a:solidFill>
        </a:fill>
      </a:tcStyle>
    </a:firstRow>
  </a:tblStyle>
  <a:tblStyle styleId="{CF821DB8-F4EB-4A41-A1BA-3FCAFE7338EE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97979">
                  <a:alpha val="38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7979">
                  <a:alpha val="38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7979">
                  <a:alpha val="38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6B5C3">
              <a:alpha val="14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9F9F9F"/>
              </a:solidFill>
              <a:prstDash val="solid"/>
              <a:miter lim="400000"/>
            </a:ln>
          </a:left>
          <a:right>
            <a:ln w="12700" cap="flat">
              <a:solidFill>
                <a:srgbClr val="9F9F9F"/>
              </a:solidFill>
              <a:prstDash val="solid"/>
              <a:miter lim="400000"/>
            </a:ln>
          </a:right>
          <a:top>
            <a:ln w="12700" cap="flat">
              <a:solidFill>
                <a:srgbClr val="9F9F9F"/>
              </a:solidFill>
              <a:prstDash val="solid"/>
              <a:miter lim="400000"/>
            </a:ln>
          </a:top>
          <a:bottom>
            <a:ln w="12700" cap="flat">
              <a:solidFill>
                <a:srgbClr val="9F9F9F"/>
              </a:solidFill>
              <a:prstDash val="solid"/>
              <a:miter lim="400000"/>
            </a:ln>
          </a:bottom>
          <a:insideH>
            <a:ln w="12700" cap="flat">
              <a:solidFill>
                <a:srgbClr val="9F9F9F"/>
              </a:solidFill>
              <a:prstDash val="solid"/>
              <a:miter lim="400000"/>
            </a:ln>
          </a:insideH>
          <a:insideV>
            <a:ln w="12700" cap="flat">
              <a:solidFill>
                <a:srgbClr val="9F9F9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979">
              <a:alpha val="38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ABABA"/>
          </a:solidFill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25A5D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B8B8B"/>
          </a:solidFill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25A5D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B8B8B"/>
          </a:solidFill>
        </a:fill>
      </a:tcStyle>
    </a:firstRow>
  </a:tblStyle>
  <a:tblStyle styleId="{2708684C-4D16-4618-839F-0558EEFCDFE6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979">
              <a:alpha val="25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1" name="Shape 1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4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与副标题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2374900" y="2730500"/>
            <a:ext cx="19621500" cy="4216400"/>
          </a:xfrm>
          <a:prstGeom prst="rect">
            <a:avLst/>
          </a:prstGeom>
        </p:spPr>
        <p:txBody>
          <a:bodyPr anchor="b"/>
          <a:lstStyle>
            <a:lvl1pPr>
              <a:defRPr spc="-180" sz="9000"/>
            </a:lvl1pPr>
          </a:lstStyle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2374900" y="7073900"/>
            <a:ext cx="19621500" cy="3073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1pPr>
            <a:lvl2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2pPr>
            <a:lvl3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3pPr>
            <a:lvl4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4pPr>
            <a:lvl5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xfrm>
            <a:off x="11951685" y="12708534"/>
            <a:ext cx="504445" cy="465532"/>
          </a:xfrm>
          <a:prstGeom prst="rect">
            <a:avLst/>
          </a:prstGeom>
        </p:spPr>
        <p:txBody>
          <a:bodyPr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–苏子柔"/>
          <p:cNvSpPr txBox="1"/>
          <p:nvPr>
            <p:ph type="body" sz="quarter" idx="21"/>
          </p:nvPr>
        </p:nvSpPr>
        <p:spPr>
          <a:xfrm>
            <a:off x="2387600" y="8953500"/>
            <a:ext cx="19621500" cy="990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700"/>
              </a:spcBef>
              <a:buClr>
                <a:srgbClr val="A29A85"/>
              </a:buClr>
              <a:buSzTx/>
              <a:buNone/>
              <a:defRPr sz="5000">
                <a:solidFill>
                  <a:srgbClr val="222222"/>
                </a:solidFill>
              </a:defRPr>
            </a:lvl1pPr>
          </a:lstStyle>
          <a:p>
            <a:pPr/>
            <a:r>
              <a:t>–苏子柔</a:t>
            </a:r>
          </a:p>
        </p:txBody>
      </p:sp>
      <p:sp>
        <p:nvSpPr>
          <p:cNvPr id="104" name="“在此键入引文。”"/>
          <p:cNvSpPr txBox="1"/>
          <p:nvPr>
            <p:ph type="body" sz="quarter" idx="22"/>
          </p:nvPr>
        </p:nvSpPr>
        <p:spPr>
          <a:xfrm>
            <a:off x="2387600" y="5924549"/>
            <a:ext cx="19621500" cy="1130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20000"/>
              </a:lnSpc>
              <a:buSzTx/>
              <a:buNone/>
              <a:defRPr b="1" spc="-174" sz="5800">
                <a:latin typeface="+mn-lt"/>
                <a:ea typeface="+mn-ea"/>
                <a:cs typeface="+mn-cs"/>
                <a:sym typeface="Superclarendon Regular"/>
              </a:defRPr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10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一个人在打鼓的黑白照片"/>
          <p:cNvSpPr/>
          <p:nvPr>
            <p:ph type="pic" idx="21"/>
          </p:nvPr>
        </p:nvSpPr>
        <p:spPr>
          <a:xfrm>
            <a:off x="0" y="-1524000"/>
            <a:ext cx="24390354" cy="1626305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 - 备选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 - 备选 2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线条 线条" descr="线条 线条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99589" y="11524798"/>
            <a:ext cx="6438417" cy="89804"/>
          </a:xfrm>
          <a:prstGeom prst="rect">
            <a:avLst/>
          </a:prstGeom>
        </p:spPr>
      </p:pic>
      <p:sp>
        <p:nvSpPr>
          <p:cNvPr id="22" name="一个人在打鼓的黑白照片"/>
          <p:cNvSpPr/>
          <p:nvPr>
            <p:ph type="pic" idx="21"/>
          </p:nvPr>
        </p:nvSpPr>
        <p:spPr>
          <a:xfrm>
            <a:off x="609600" y="-2747120"/>
            <a:ext cx="23164800" cy="1544588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3" name="标题文本"/>
          <p:cNvSpPr txBox="1"/>
          <p:nvPr>
            <p:ph type="title"/>
          </p:nvPr>
        </p:nvSpPr>
        <p:spPr>
          <a:xfrm>
            <a:off x="1181100" y="9626600"/>
            <a:ext cx="22009100" cy="1714500"/>
          </a:xfrm>
          <a:prstGeom prst="rect">
            <a:avLst/>
          </a:prstGeom>
        </p:spPr>
        <p:txBody>
          <a:bodyPr anchor="b"/>
          <a:lstStyle>
            <a:lvl1pPr>
              <a:defRPr spc="-180" sz="9000"/>
            </a:lvl1pPr>
          </a:lstStyle>
          <a:p>
            <a:pPr/>
            <a:r>
              <a:t>标题文本</a:t>
            </a:r>
          </a:p>
        </p:txBody>
      </p:sp>
      <p:sp>
        <p:nvSpPr>
          <p:cNvPr id="24" name="正文级别 1…"/>
          <p:cNvSpPr txBox="1"/>
          <p:nvPr>
            <p:ph type="body" sz="quarter" idx="1"/>
          </p:nvPr>
        </p:nvSpPr>
        <p:spPr>
          <a:xfrm>
            <a:off x="1181100" y="11696700"/>
            <a:ext cx="22009100" cy="12319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1pPr>
            <a:lvl2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2pPr>
            <a:lvl3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3pPr>
            <a:lvl4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4pPr>
            <a:lvl5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文本"/>
          <p:cNvSpPr txBox="1"/>
          <p:nvPr>
            <p:ph type="title"/>
          </p:nvPr>
        </p:nvSpPr>
        <p:spPr>
          <a:xfrm>
            <a:off x="2374900" y="4940300"/>
            <a:ext cx="19621500" cy="3835400"/>
          </a:xfrm>
          <a:prstGeom prst="rect">
            <a:avLst/>
          </a:prstGeom>
        </p:spPr>
        <p:txBody>
          <a:bodyPr/>
          <a:lstStyle>
            <a:lvl1pPr>
              <a:defRPr spc="-180" sz="9000"/>
            </a:lvl1pPr>
          </a:lstStyle>
          <a:p>
            <a:pPr/>
            <a:r>
              <a:t>标题文本</a:t>
            </a:r>
          </a:p>
        </p:txBody>
      </p:sp>
      <p:sp>
        <p:nvSpPr>
          <p:cNvPr id="3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垂直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线条 线条" descr="线条 线条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33788" y="7155998"/>
            <a:ext cx="8416268" cy="89804"/>
          </a:xfrm>
          <a:prstGeom prst="rect">
            <a:avLst/>
          </a:prstGeom>
        </p:spPr>
      </p:pic>
      <p:sp>
        <p:nvSpPr>
          <p:cNvPr id="42" name="正在弹奏钢琴的黑白特写照片"/>
          <p:cNvSpPr/>
          <p:nvPr>
            <p:ph type="pic" idx="21"/>
          </p:nvPr>
        </p:nvSpPr>
        <p:spPr>
          <a:xfrm>
            <a:off x="12230100" y="-990600"/>
            <a:ext cx="11303000" cy="1659402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3" name="标题文本"/>
          <p:cNvSpPr txBox="1"/>
          <p:nvPr>
            <p:ph type="title"/>
          </p:nvPr>
        </p:nvSpPr>
        <p:spPr>
          <a:xfrm>
            <a:off x="1435100" y="1092200"/>
            <a:ext cx="10464800" cy="57658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44" name="正文级别 1…"/>
          <p:cNvSpPr txBox="1"/>
          <p:nvPr>
            <p:ph type="body" sz="quarter" idx="1"/>
          </p:nvPr>
        </p:nvSpPr>
        <p:spPr>
          <a:xfrm>
            <a:off x="1435100" y="7556500"/>
            <a:ext cx="10464800" cy="5092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1pPr>
            <a:lvl2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2pPr>
            <a:lvl3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3pPr>
            <a:lvl4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4pPr>
            <a:lvl5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线条 线条" descr="线条 线条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0107" y="3853998"/>
            <a:ext cx="20407882" cy="89804"/>
          </a:xfrm>
          <a:prstGeom prst="rect">
            <a:avLst/>
          </a:prstGeom>
        </p:spPr>
      </p:pic>
      <p:sp>
        <p:nvSpPr>
          <p:cNvPr id="54" name="标题文本"/>
          <p:cNvSpPr txBox="1"/>
          <p:nvPr>
            <p:ph type="title"/>
          </p:nvPr>
        </p:nvSpPr>
        <p:spPr>
          <a:xfrm>
            <a:off x="2374900" y="977900"/>
            <a:ext cx="19621500" cy="26797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线条 线条" descr="线条 线条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0107" y="3853998"/>
            <a:ext cx="20407882" cy="89804"/>
          </a:xfrm>
          <a:prstGeom prst="rect">
            <a:avLst/>
          </a:prstGeom>
        </p:spPr>
      </p:pic>
      <p:sp>
        <p:nvSpPr>
          <p:cNvPr id="64" name="标题文本"/>
          <p:cNvSpPr txBox="1"/>
          <p:nvPr>
            <p:ph type="title"/>
          </p:nvPr>
        </p:nvSpPr>
        <p:spPr>
          <a:xfrm>
            <a:off x="2374900" y="977900"/>
            <a:ext cx="19621500" cy="26797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5" name="正文级别 1…"/>
          <p:cNvSpPr txBox="1"/>
          <p:nvPr>
            <p:ph type="body" idx="1"/>
          </p:nvPr>
        </p:nvSpPr>
        <p:spPr>
          <a:xfrm>
            <a:off x="2374900" y="4584700"/>
            <a:ext cx="196215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线条 线条" descr="线条 线条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0107" y="3853998"/>
            <a:ext cx="20407882" cy="89804"/>
          </a:xfrm>
          <a:prstGeom prst="rect">
            <a:avLst/>
          </a:prstGeom>
        </p:spPr>
      </p:pic>
      <p:sp>
        <p:nvSpPr>
          <p:cNvPr id="75" name="正在弹奏钢琴的黑白特写照片"/>
          <p:cNvSpPr/>
          <p:nvPr>
            <p:ph type="pic" idx="21"/>
          </p:nvPr>
        </p:nvSpPr>
        <p:spPr>
          <a:xfrm>
            <a:off x="2388450" y="965200"/>
            <a:ext cx="9968392" cy="1463467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6" name="标题文本"/>
          <p:cNvSpPr txBox="1"/>
          <p:nvPr>
            <p:ph type="title"/>
          </p:nvPr>
        </p:nvSpPr>
        <p:spPr>
          <a:xfrm>
            <a:off x="2374900" y="977900"/>
            <a:ext cx="19621500" cy="26797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77" name="正文级别 1…"/>
          <p:cNvSpPr txBox="1"/>
          <p:nvPr>
            <p:ph type="body" sz="half" idx="1"/>
          </p:nvPr>
        </p:nvSpPr>
        <p:spPr>
          <a:xfrm>
            <a:off x="13500100" y="4699000"/>
            <a:ext cx="9055100" cy="7569200"/>
          </a:xfrm>
          <a:prstGeom prst="rect">
            <a:avLst/>
          </a:prstGeom>
        </p:spPr>
        <p:txBody>
          <a:bodyPr/>
          <a:lstStyle>
            <a:lvl1pPr marL="635000" indent="-635000">
              <a:spcBef>
                <a:spcPts val="4200"/>
              </a:spcBef>
              <a:buBlip>
                <a:blip r:embed="rId3"/>
              </a:buBlip>
              <a:defRPr sz="3600"/>
            </a:lvl1pPr>
            <a:lvl2pPr marL="1270000" indent="-635000">
              <a:spcBef>
                <a:spcPts val="4200"/>
              </a:spcBef>
              <a:buBlip>
                <a:blip r:embed="rId3"/>
              </a:buBlip>
              <a:defRPr sz="3600"/>
            </a:lvl2pPr>
            <a:lvl3pPr marL="1905000" indent="-635000">
              <a:spcBef>
                <a:spcPts val="4200"/>
              </a:spcBef>
              <a:buBlip>
                <a:blip r:embed="rId3"/>
              </a:buBlip>
              <a:defRPr sz="3600"/>
            </a:lvl3pPr>
            <a:lvl4pPr marL="2540000" indent="-635000">
              <a:spcBef>
                <a:spcPts val="4200"/>
              </a:spcBef>
              <a:buBlip>
                <a:blip r:embed="rId3"/>
              </a:buBlip>
              <a:defRPr sz="3600"/>
            </a:lvl4pPr>
            <a:lvl5pPr marL="3175000" indent="-635000">
              <a:spcBef>
                <a:spcPts val="4200"/>
              </a:spcBef>
              <a:buBlip>
                <a:blip r:embed="rId3"/>
              </a:buBlip>
              <a:defRPr sz="36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正在演奏萨克斯管的黑白特写照片"/>
          <p:cNvSpPr/>
          <p:nvPr>
            <p:ph type="pic" sz="half" idx="21"/>
          </p:nvPr>
        </p:nvSpPr>
        <p:spPr>
          <a:xfrm>
            <a:off x="11442700" y="6108700"/>
            <a:ext cx="11978045" cy="808939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4" name="一个人在打鼓的黑白照片"/>
          <p:cNvSpPr/>
          <p:nvPr>
            <p:ph type="pic" sz="half" idx="22"/>
          </p:nvPr>
        </p:nvSpPr>
        <p:spPr>
          <a:xfrm>
            <a:off x="12509500" y="215278"/>
            <a:ext cx="10744200" cy="716404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5" name="正在弹奏钢琴的黑白特写照片"/>
          <p:cNvSpPr/>
          <p:nvPr>
            <p:ph type="pic" idx="23"/>
          </p:nvPr>
        </p:nvSpPr>
        <p:spPr>
          <a:xfrm>
            <a:off x="1066800" y="-1079500"/>
            <a:ext cx="10858500" cy="1594145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/>
          <p:nvPr>
            <p:ph type="body" idx="1"/>
          </p:nvPr>
        </p:nvSpPr>
        <p:spPr>
          <a:xfrm>
            <a:off x="2374900" y="1778000"/>
            <a:ext cx="19621500" cy="1014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/>
          <p:nvPr>
            <p:ph type="title"/>
          </p:nvPr>
        </p:nvSpPr>
        <p:spPr>
          <a:xfrm>
            <a:off x="2387600" y="977900"/>
            <a:ext cx="19621500" cy="267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927872" y="12674600"/>
            <a:ext cx="504445" cy="46553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1" sz="2400">
                <a:solidFill>
                  <a:srgbClr val="F1F1F1"/>
                </a:solidFill>
                <a:latin typeface="+mn-lt"/>
                <a:ea typeface="+mn-ea"/>
                <a:cs typeface="+mn-cs"/>
                <a:sym typeface="Superclarendon 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97" strike="noStrike" sz="6600" u="none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97" strike="noStrike" sz="6600" u="none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97" strike="noStrike" sz="6600" u="none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97" strike="noStrike" sz="6600" u="none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97" strike="noStrike" sz="6600" u="none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97" strike="noStrike" sz="6600" u="none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97" strike="noStrike" sz="6600" u="none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97" strike="noStrike" sz="6600" u="none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97" strike="noStrike" sz="6600" u="none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9pPr>
    </p:titleStyle>
    <p:bodyStyle>
      <a:lvl1pPr marL="8128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4600" u="none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1pPr>
      <a:lvl2pPr marL="16256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4600" u="none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2pPr>
      <a:lvl3pPr marL="24384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4600" u="none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3pPr>
      <a:lvl4pPr marL="32512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4600" u="none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4pPr>
      <a:lvl5pPr marL="40640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4600" u="none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5pPr>
      <a:lvl6pPr marL="48768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4600" u="none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6pPr>
      <a:lvl7pPr marL="56896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4600" u="none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7pPr>
      <a:lvl8pPr marL="65024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4600" u="none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8pPr>
      <a:lvl9pPr marL="73152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4600" u="none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一个人在打鼓的黑白照片" descr="一个人在打鼓的黑白照片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571500" y="524470"/>
            <a:ext cx="23241000" cy="8902701"/>
          </a:xfrm>
          <a:prstGeom prst="rect">
            <a:avLst/>
          </a:prstGeom>
        </p:spPr>
      </p:pic>
      <p:sp>
        <p:nvSpPr>
          <p:cNvPr id="144" name="new experiment of pclea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new experiment of pclean</a:t>
            </a:r>
          </a:p>
        </p:txBody>
      </p:sp>
      <p:sp>
        <p:nvSpPr>
          <p:cNvPr id="145" name="新的带先验知识的推导和基于机器学习相似性去重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新的带先验知识的推导和基于机器学习相似性去重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句子基于文本相似性去重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句子基于文本相似性去重</a:t>
            </a:r>
          </a:p>
        </p:txBody>
      </p:sp>
      <p:sp>
        <p:nvSpPr>
          <p:cNvPr id="175" name="我们将使用 Python 定义用于文本分类的 K 最近邻算法。 KNN算法用于通过在训练数据中找到K个最接近的匹配然后使用最接近匹配的标签进行预测来进行分类。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我们将使用 Python 定义用于文本分类的 K 最近邻算法。 KNN算法用于通过在训练数据中找到K个最接近的匹配然后使用最接近匹配的标签进行预测来进行分类。 </a:t>
            </a:r>
          </a:p>
          <a:p>
            <a:pPr>
              <a:buBlip>
                <a:blip r:embed="rId2"/>
              </a:buBlip>
            </a:pPr>
            <a:r>
              <a:t>传统上，使用诸如欧几里得的距离来寻找最接近的匹配。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Kmean原理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Kmean原理</a:t>
            </a:r>
          </a:p>
        </p:txBody>
      </p:sp>
      <p:sp>
        <p:nvSpPr>
          <p:cNvPr id="178" name="Kmeans是一种基于相似度的聚类方法。在聚类之前，需要用户显式地定义一个相似度函数。聚类算法根据相似度的计算结果将相似的文本分在同一个组。在这种聚类模式下，每个文本只能属于一个组,这种聚类方法也叫“硬聚类”。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Kmeans是一种基于相似度的聚类方法。在聚类之前，需要用户显式地定义一个相似度函数。聚类算法根据相似度的计算结果将相似的文本分在同一个组。在这种聚类模式下，每个文本只能属于一个组,这种聚类方法也叫“硬聚类”。 </a:t>
            </a:r>
          </a:p>
          <a:p>
            <a:pPr>
              <a:buBlip>
                <a:blip r:embed="rId2"/>
              </a:buBlip>
            </a:pPr>
            <a:r>
              <a:t>K-Means方法是MacQueen1967年提出的，原理是给定一个数据集合X和一个整数K（K&lt;n），K-Means方法将X分成K个聚类并使得在每个聚类中所有值与该聚类中心距离的总和最小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Kmean自分类过程: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527050" indent="-527050" defTabSz="685165">
              <a:spcBef>
                <a:spcPts val="3400"/>
              </a:spcBef>
              <a:buBlip>
                <a:blip r:embed="rId2"/>
              </a:buBlip>
              <a:defRPr sz="2988"/>
            </a:pPr>
            <a:r>
              <a:t>Kmean自分类过程:</a:t>
            </a:r>
          </a:p>
          <a:p>
            <a:pPr marL="527050" indent="-527050" defTabSz="685165">
              <a:spcBef>
                <a:spcPts val="3400"/>
              </a:spcBef>
              <a:buBlip>
                <a:blip r:embed="rId2"/>
              </a:buBlip>
              <a:defRPr sz="2988"/>
            </a:pPr>
            <a:r>
              <a:t>k-mearns算法以k为参数，把n个对象分成k个簇，使簇内具有较高的相似度，而簇间的相似度较低。</a:t>
            </a:r>
          </a:p>
          <a:p>
            <a:pPr marL="527050" indent="-527050" defTabSz="685165">
              <a:spcBef>
                <a:spcPts val="3400"/>
              </a:spcBef>
              <a:buBlip>
                <a:blip r:embed="rId2"/>
              </a:buBlip>
              <a:defRPr sz="2988"/>
            </a:pPr>
            <a:r>
              <a:t>1、随机选择k个点作为初始的聚类中心</a:t>
            </a:r>
          </a:p>
          <a:p>
            <a:pPr marL="527050" indent="-527050" defTabSz="685165">
              <a:spcBef>
                <a:spcPts val="3400"/>
              </a:spcBef>
              <a:buBlip>
                <a:blip r:embed="rId2"/>
              </a:buBlip>
              <a:defRPr sz="2988"/>
            </a:pPr>
            <a:r>
              <a:t>2、对于剩下的点，根据其与聚类中心的距离，将其归入最近的簇</a:t>
            </a:r>
          </a:p>
          <a:p>
            <a:pPr marL="527050" indent="-527050" defTabSz="685165">
              <a:spcBef>
                <a:spcPts val="3400"/>
              </a:spcBef>
              <a:buBlip>
                <a:blip r:embed="rId2"/>
              </a:buBlip>
              <a:defRPr sz="2988"/>
            </a:pPr>
            <a:r>
              <a:t>3、对每个簇，计算所有点的均值作为新的取类中心</a:t>
            </a:r>
          </a:p>
          <a:p>
            <a:pPr marL="527050" indent="-527050" defTabSz="685165">
              <a:spcBef>
                <a:spcPts val="3400"/>
              </a:spcBef>
              <a:buBlip>
                <a:blip r:embed="rId2"/>
              </a:buBlip>
              <a:defRPr sz="2988"/>
            </a:pPr>
            <a:r>
              <a:t>4、重复2、3直到取类中心不再发生改变</a:t>
            </a:r>
          </a:p>
        </p:txBody>
      </p:sp>
      <p:pic>
        <p:nvPicPr>
          <p:cNvPr id="181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6990" y="672691"/>
            <a:ext cx="8754072" cy="123706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Kmean之我的理解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Kmean之我的理解</a:t>
            </a:r>
          </a:p>
        </p:txBody>
      </p:sp>
      <p:sp>
        <p:nvSpPr>
          <p:cNvPr id="184" name="TF-IDF简单来说就是从两个方面对文本中的词进行加权：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58368" indent="-658368" defTabSz="668655">
              <a:spcBef>
                <a:spcPts val="4700"/>
              </a:spcBef>
              <a:buBlip>
                <a:blip r:embed="rId2"/>
              </a:buBlip>
              <a:defRPr sz="3725"/>
            </a:pPr>
            <a:r>
              <a:t>TF-IDF简单来说就是从两个方面对文本中的词进行加权：</a:t>
            </a:r>
          </a:p>
          <a:p>
            <a:pPr marL="658368" indent="-658368" defTabSz="668655">
              <a:spcBef>
                <a:spcPts val="4700"/>
              </a:spcBef>
              <a:buBlip>
                <a:blip r:embed="rId2"/>
              </a:buBlip>
              <a:defRPr sz="3725"/>
            </a:pPr>
            <a:r>
              <a:t>词在当前文本中出现的次数。</a:t>
            </a:r>
          </a:p>
          <a:p>
            <a:pPr marL="658368" indent="-658368" defTabSz="668655">
              <a:spcBef>
                <a:spcPts val="4700"/>
              </a:spcBef>
              <a:buBlip>
                <a:blip r:embed="rId2"/>
              </a:buBlip>
              <a:defRPr sz="3725"/>
            </a:pPr>
            <a:r>
              <a:t>总文本数包含词的数目。</a:t>
            </a:r>
          </a:p>
          <a:p>
            <a:pPr marL="658368" indent="-658368" defTabSz="668655">
              <a:spcBef>
                <a:spcPts val="4700"/>
              </a:spcBef>
              <a:buBlip>
                <a:blip r:embed="rId2"/>
              </a:buBlip>
              <a:defRPr sz="3725"/>
            </a:pPr>
            <a:r>
              <a:t>前者越高越好，后者越低越好，比如说「你」，「我」这些词，在一个文本中出现的次数很多，总文本包含这些词的数目也会很多，那么这些词自然无法作为当前文本的代表性内容，如果一个文本中某个词大量出现，但是在总文本中出现的次数又不多，那么这个词对于文本来说很有可能是很重要的。比如在A文本中」乔布斯「这个词出现了很多次，然后「乔布斯」在其他文本里面又很少出现，那么A文本主题和「乔布斯」相关的可能性就比较大，我们必然得提高「乔布斯」这个词在A文本向量中的权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连按此项以编辑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69938" y="326196"/>
            <a:ext cx="4036605" cy="13063608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Kmean自分类结果（如左图）"/>
          <p:cNvSpPr txBox="1"/>
          <p:nvPr>
            <p:ph type="body" sz="half" idx="4294967295"/>
          </p:nvPr>
        </p:nvSpPr>
        <p:spPr>
          <a:xfrm>
            <a:off x="10241494" y="4495337"/>
            <a:ext cx="9055101" cy="7569201"/>
          </a:xfrm>
          <a:prstGeom prst="rect">
            <a:avLst/>
          </a:prstGeom>
        </p:spPr>
        <p:txBody>
          <a:bodyPr/>
          <a:lstStyle>
            <a:lvl1pPr marL="635000" indent="-635000">
              <a:spcBef>
                <a:spcPts val="4200"/>
              </a:spcBef>
              <a:buBlip>
                <a:blip r:embed="rId3"/>
              </a:buBlip>
              <a:defRPr sz="3600"/>
            </a:lvl1pPr>
          </a:lstStyle>
          <a:p>
            <a:pPr/>
            <a:r>
              <a:t>Kmean自分类结果（如左图）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带先验知识的推导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A29A85"/>
              </a:buClr>
              <a:defRPr b="0" spc="0" sz="114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带先验知识的推导</a:t>
            </a:r>
          </a:p>
        </p:txBody>
      </p:sp>
      <p:sp>
        <p:nvSpPr>
          <p:cNvPr id="148" name="连按此项以编辑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模型带先验概率的推断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模型带先验概率的推断</a:t>
            </a:r>
          </a:p>
        </p:txBody>
      </p:sp>
      <p:sp>
        <p:nvSpPr>
          <p:cNvPr id="151" name="从模型中推断与找到一些变量的条件概率分布相同，即 P (Y | E = e ) ，其中 Y ⊆ χ 和 E ⊂ χ 。 此外，如果我们考虑预测新数据点的值，我们基本上是在尝试找到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从模型中推断与找到一些变量的条件概率分布相同，即 P (Y | E = e ) ，其中 Y ⊆ χ 和 E ⊂ χ 。 此外，如果我们考虑预测新数据点的值，我们基本上是在尝试找到</a:t>
            </a:r>
          </a:p>
          <a:p>
            <a:pPr>
              <a:buBlip>
                <a:blip r:embed="rId2"/>
              </a:buBlip>
            </a:pPr>
            <a:r>
              <a:t>给定其他变量的观测值，未知变量的条件概率。 这些条件分布可以很容易地从变量的联合概率分布中计算出来，通过在变量和状态上边缘化和减少它们。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连按此项以编辑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4" name="先验知识推导训练过程I"/>
          <p:cNvSpPr txBox="1"/>
          <p:nvPr>
            <p:ph type="body" sz="quarter" idx="1"/>
          </p:nvPr>
        </p:nvSpPr>
        <p:spPr>
          <a:xfrm>
            <a:off x="14759179" y="4699000"/>
            <a:ext cx="7796022" cy="75692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/>
            <a:r>
              <a:t>先验知识推导训练过程I</a:t>
            </a:r>
          </a:p>
        </p:txBody>
      </p:sp>
      <p:pic>
        <p:nvPicPr>
          <p:cNvPr id="155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04582" y="6007562"/>
            <a:ext cx="12329695" cy="35844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Bayesian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BayesianModel</a:t>
            </a:r>
          </a:p>
        </p:txBody>
      </p:sp>
      <p:sp>
        <p:nvSpPr>
          <p:cNvPr id="158" name="针对已知结构及参数，先采用BayesianModel构造贝叶斯网结构，然后通过TabularCPD构造条件概率分布CPD（condition probability distribution）表格，最后将CPD数据添加到贝叶斯网络结构中，完成贝叶斯网络的构造。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针对已知结构及参数，先采用BayesianModel构造贝叶斯网结构，然后通过TabularCPD构造条件概率分布CPD（condition probability distribution）表格，最后将CPD数据添加到贝叶斯网络结构中，完成贝叶斯网络的构造。</a:t>
            </a:r>
          </a:p>
          <a:p>
            <a:pPr>
              <a:buBlip>
                <a:blip r:embed="rId2"/>
              </a:buBlip>
            </a:pPr>
            <a:r>
              <a:t>这里主要用到两个函数：BayesianModel及TabularCPD，通过一下代码可以查询其详细的输入及用法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连按此项以编辑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1" name="先验知识推导训练过程II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/>
            <a:r>
              <a:t>先验知识推导训练过程II</a:t>
            </a:r>
          </a:p>
        </p:txBody>
      </p:sp>
      <p:pic>
        <p:nvPicPr>
          <p:cNvPr id="162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4669" y="5678360"/>
            <a:ext cx="11089640" cy="4611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Bayesian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BayesianModel</a:t>
            </a:r>
          </a:p>
        </p:txBody>
      </p:sp>
      <p:sp>
        <p:nvSpPr>
          <p:cNvPr id="165" name="我们看到了在没有条件的情况下进行推理的情况。 现在，让我们举一个有证据的案例； 假设我们知道医院地点的成本很高，我们想计算地点人数的概率。 基本上，我们要计算 P (N | c1 )。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我们看到了在没有条件的情况下进行推理的情况。 现在，让我们举一个有证据的案例； 假设我们知道医院地点的成本很高，我们想计算地点人数的概率。 基本上，我们要计算 P (N | c1 )。</a:t>
            </a:r>
          </a:p>
          <a:p>
            <a:pPr>
              <a:buBlip>
                <a:blip r:embed="rId2"/>
              </a:buBlip>
            </a:pPr>
            <a:r>
              <a:t> 为此，我们可以简单地使用概率论并首先计算 P (N , c1 )，然后在 N 上再次对其进行归一化以获得 P(c1 )，然后将 P(N,c1 ) 计算为：</a:t>
            </a:r>
          </a:p>
          <a:p>
            <a:pPr>
              <a:buBlip>
                <a:blip r:embed="rId2"/>
              </a:buBlip>
            </a:pPr>
            <a:r>
              <a:t>P</a:t>
            </a:r>
            <a:r>
              <a:rPr baseline="-50891" sz="1866"/>
              <a:t>(</a:t>
            </a:r>
            <a:r>
              <a:t>N </a:t>
            </a:r>
            <a:r>
              <a:rPr b="1">
                <a:latin typeface="Times New Roman"/>
                <a:ea typeface="Times New Roman"/>
                <a:cs typeface="Times New Roman"/>
                <a:sym typeface="Times New Roman"/>
              </a:rPr>
              <a:t>|</a:t>
            </a:r>
            <a:r>
              <a:t>c</a:t>
            </a:r>
            <a:r>
              <a:rPr b="1" sz="933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aseline="-50891" sz="1866"/>
              <a:t>)</a:t>
            </a:r>
            <a:r>
              <a:t>= </a:t>
            </a:r>
            <a:r>
              <a:rPr baseline="14130"/>
              <a:t>P</a:t>
            </a:r>
            <a:r>
              <a:rPr baseline="21428" sz="1866"/>
              <a:t>(</a:t>
            </a:r>
            <a:r>
              <a:rPr baseline="14130"/>
              <a:t>N</a:t>
            </a:r>
            <a:r>
              <a:rPr b="1" baseline="14130"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baseline="14130"/>
              <a:t>c</a:t>
            </a:r>
            <a:r>
              <a:rPr b="1" baseline="139290" sz="933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aseline="21428" sz="1866"/>
              <a:t>)  //  </a:t>
            </a:r>
            <a:r>
              <a:t>P</a:t>
            </a:r>
            <a:r>
              <a:rPr baseline="-8035" sz="1866"/>
              <a:t>(</a:t>
            </a:r>
            <a:r>
              <a:t>c</a:t>
            </a:r>
            <a:r>
              <a:rPr b="1" baseline="69645" sz="933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aseline="-8035" sz="1866"/>
              <a:t>)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连按此项以编辑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8" name="自动生成的关系推导图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/>
            <a:r>
              <a:t>自动生成的关系推导图</a:t>
            </a:r>
          </a:p>
        </p:txBody>
      </p:sp>
      <p:pic>
        <p:nvPicPr>
          <p:cNvPr id="169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42882" y="4044293"/>
            <a:ext cx="8892628" cy="91199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基于机器学习相似性去重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A29A85"/>
              </a:buClr>
              <a:defRPr b="0" spc="0" sz="114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基于机器学习相似性去重</a:t>
            </a:r>
          </a:p>
        </p:txBody>
      </p:sp>
      <p:sp>
        <p:nvSpPr>
          <p:cNvPr id="172" name="连按此项以编辑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6.png"/></Relationships>

</file>

<file path=ppt/theme/theme1.xml><?xml version="1.0" encoding="utf-8"?>
<a:theme xmlns:a="http://schemas.openxmlformats.org/drawingml/2006/main" xmlns:r="http://schemas.openxmlformats.org/officeDocument/2006/relationships" name="New_Template6">
  <a:themeElements>
    <a:clrScheme name="New_Template6">
      <a:dk1>
        <a:srgbClr val="000000"/>
      </a:dk1>
      <a:lt1>
        <a:srgbClr val="EEEEEE"/>
      </a:lt1>
      <a:dk2>
        <a:srgbClr val="3E4044"/>
      </a:dk2>
      <a:lt2>
        <a:srgbClr val="DCDDE0"/>
      </a:lt2>
      <a:accent1>
        <a:srgbClr val="0AB8BF"/>
      </a:accent1>
      <a:accent2>
        <a:srgbClr val="82B21C"/>
      </a:accent2>
      <a:accent3>
        <a:srgbClr val="E6A629"/>
      </a:accent3>
      <a:accent4>
        <a:srgbClr val="E86F1B"/>
      </a:accent4>
      <a:accent5>
        <a:srgbClr val="C4411D"/>
      </a:accent5>
      <a:accent6>
        <a:srgbClr val="795B8C"/>
      </a:accent6>
      <a:hlink>
        <a:srgbClr val="0000FF"/>
      </a:hlink>
      <a:folHlink>
        <a:srgbClr val="FF00FF"/>
      </a:folHlink>
    </a:clrScheme>
    <a:fontScheme name="New_Template6">
      <a:majorFont>
        <a:latin typeface="Superclarendon Regular"/>
        <a:ea typeface="Superclarendon Regular"/>
        <a:cs typeface="Superclarendon Regular"/>
      </a:majorFont>
      <a:minorFont>
        <a:latin typeface="Superclarendon Regular"/>
        <a:ea typeface="Superclarendon Regular"/>
        <a:cs typeface="Superclarendon Regular"/>
      </a:minorFont>
    </a:fontScheme>
    <a:fmtScheme name="New_Template6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EEEEEE"/>
            </a:solidFill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EEEEEE"/>
            </a:solidFill>
            <a:effectLst/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6">
  <a:themeElements>
    <a:clrScheme name="New_Template6">
      <a:dk1>
        <a:srgbClr val="000000"/>
      </a:dk1>
      <a:lt1>
        <a:srgbClr val="FFFFFF"/>
      </a:lt1>
      <a:dk2>
        <a:srgbClr val="3E4044"/>
      </a:dk2>
      <a:lt2>
        <a:srgbClr val="DCDDE0"/>
      </a:lt2>
      <a:accent1>
        <a:srgbClr val="0AB8BF"/>
      </a:accent1>
      <a:accent2>
        <a:srgbClr val="82B21C"/>
      </a:accent2>
      <a:accent3>
        <a:srgbClr val="E6A629"/>
      </a:accent3>
      <a:accent4>
        <a:srgbClr val="E86F1B"/>
      </a:accent4>
      <a:accent5>
        <a:srgbClr val="C4411D"/>
      </a:accent5>
      <a:accent6>
        <a:srgbClr val="795B8C"/>
      </a:accent6>
      <a:hlink>
        <a:srgbClr val="0000FF"/>
      </a:hlink>
      <a:folHlink>
        <a:srgbClr val="FF00FF"/>
      </a:folHlink>
    </a:clrScheme>
    <a:fontScheme name="New_Template6">
      <a:majorFont>
        <a:latin typeface="Superclarendon Regular"/>
        <a:ea typeface="Superclarendon Regular"/>
        <a:cs typeface="Superclarendon Regular"/>
      </a:majorFont>
      <a:minorFont>
        <a:latin typeface="Superclarendon Regular"/>
        <a:ea typeface="Superclarendon Regular"/>
        <a:cs typeface="Superclarendon Regular"/>
      </a:minorFont>
    </a:fontScheme>
    <a:fmtScheme name="New_Template6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EEEEEE"/>
            </a:solidFill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EEEEEE"/>
            </a:solidFill>
            <a:effectLst/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